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411" r:id="rId3"/>
    <p:sldId id="415" r:id="rId4"/>
    <p:sldId id="417" r:id="rId5"/>
    <p:sldId id="412" r:id="rId6"/>
    <p:sldId id="413" r:id="rId7"/>
    <p:sldId id="414" r:id="rId8"/>
    <p:sldId id="380" r:id="rId9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0066"/>
    <a:srgbClr val="6471E8"/>
    <a:srgbClr val="FF99CC"/>
    <a:srgbClr val="5F5F5F"/>
    <a:srgbClr val="66FF33"/>
    <a:srgbClr val="00CC00"/>
    <a:srgbClr val="FF66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577" autoAdjust="0"/>
    <p:restoredTop sz="94286" autoAdjust="0"/>
  </p:normalViewPr>
  <p:slideViewPr>
    <p:cSldViewPr>
      <p:cViewPr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718F22-4AA7-4D61-B90F-9FCAE3E4CBE0}" type="doc">
      <dgm:prSet loTypeId="urn:microsoft.com/office/officeart/2005/8/layout/pList1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E70F502-5BD8-4936-A4D3-30E7BE166EC7}">
      <dgm:prSet phldrT="[Текст]" custT="1"/>
      <dgm:spPr>
        <a:noFill/>
      </dgm:spPr>
      <dgm:t>
        <a:bodyPr/>
        <a:lstStyle/>
        <a:p>
          <a:pPr algn="ctr"/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информационных интерактивных панелей </a:t>
          </a:r>
          <a:endParaRPr lang="ru-RU" sz="1800" b="1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017295-E410-454B-AD7D-D8864EBA5631}" type="parTrans" cxnId="{76CCC0D8-5066-49A0-8200-F4AC99DC993C}">
      <dgm:prSet/>
      <dgm:spPr/>
      <dgm:t>
        <a:bodyPr/>
        <a:lstStyle/>
        <a:p>
          <a:endParaRPr lang="ru-RU"/>
        </a:p>
      </dgm:t>
    </dgm:pt>
    <dgm:pt modelId="{86873FF5-93CE-45B5-B72B-EC8E06EC78E3}" type="sibTrans" cxnId="{76CCC0D8-5066-49A0-8200-F4AC99DC993C}">
      <dgm:prSet/>
      <dgm:spPr/>
      <dgm:t>
        <a:bodyPr/>
        <a:lstStyle/>
        <a:p>
          <a:endParaRPr lang="ru-RU"/>
        </a:p>
      </dgm:t>
    </dgm:pt>
    <dgm:pt modelId="{861BFA55-0F2B-4ABA-BD4C-BA6416225450}">
      <dgm:prSet custT="1"/>
      <dgm:spPr>
        <a:noFill/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средств телекоммуникационной связи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3FDF87-CD24-497B-8BC8-91F143D2CEF1}" type="parTrans" cxnId="{1A78F6D0-BDD8-45C8-8C8A-02EE0C4D3EDE}">
      <dgm:prSet/>
      <dgm:spPr/>
      <dgm:t>
        <a:bodyPr/>
        <a:lstStyle/>
        <a:p>
          <a:endParaRPr lang="ru-RU"/>
        </a:p>
      </dgm:t>
    </dgm:pt>
    <dgm:pt modelId="{B7F86A2F-10FE-4E8E-B6D0-C18D9E32CB12}" type="sibTrans" cxnId="{1A78F6D0-BDD8-45C8-8C8A-02EE0C4D3EDE}">
      <dgm:prSet/>
      <dgm:spPr/>
      <dgm:t>
        <a:bodyPr/>
        <a:lstStyle/>
        <a:p>
          <a:endParaRPr lang="ru-RU"/>
        </a:p>
      </dgm:t>
    </dgm:pt>
    <dgm:pt modelId="{5F65C794-51E6-4D89-ADB2-A697D605FD71}">
      <dgm:prSet custT="1"/>
      <dgm:spPr>
        <a:noFill/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представителей СМО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17ECF6-9B14-476C-86EA-CBC858EB30E7}" type="parTrans" cxnId="{7E978E83-B477-4F2C-A9D4-1C161B66FA07}">
      <dgm:prSet/>
      <dgm:spPr/>
      <dgm:t>
        <a:bodyPr/>
        <a:lstStyle/>
        <a:p>
          <a:endParaRPr lang="ru-RU"/>
        </a:p>
      </dgm:t>
    </dgm:pt>
    <dgm:pt modelId="{A7526CEE-6274-4FDC-BCE2-40EBA17B8FC6}" type="sibTrans" cxnId="{7E978E83-B477-4F2C-A9D4-1C161B66FA07}">
      <dgm:prSet/>
      <dgm:spPr/>
      <dgm:t>
        <a:bodyPr/>
        <a:lstStyle/>
        <a:p>
          <a:endParaRPr lang="ru-RU"/>
        </a:p>
      </dgm:t>
    </dgm:pt>
    <dgm:pt modelId="{F2E41613-660F-4790-9FAA-23233F56B8F2}">
      <dgm:prSet phldrT="[Текст]" custT="1"/>
      <dgm:spPr>
        <a:noFill/>
      </dgm:spPr>
      <dgm:t>
        <a:bodyPr/>
        <a:lstStyle/>
        <a:p>
          <a:pPr marL="82550" indent="0" algn="ctr"/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информационных стендов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D7B058-AB5D-4CC8-87D7-B7E6B6181B67}" type="sibTrans" cxnId="{D6401711-AEF5-4E9E-9AE2-FA9BFC74D7E6}">
      <dgm:prSet/>
      <dgm:spPr/>
      <dgm:t>
        <a:bodyPr/>
        <a:lstStyle/>
        <a:p>
          <a:endParaRPr lang="ru-RU"/>
        </a:p>
      </dgm:t>
    </dgm:pt>
    <dgm:pt modelId="{0A93086C-9008-47AD-AF6E-1CE2DDC1495B}" type="parTrans" cxnId="{D6401711-AEF5-4E9E-9AE2-FA9BFC74D7E6}">
      <dgm:prSet/>
      <dgm:spPr/>
      <dgm:t>
        <a:bodyPr/>
        <a:lstStyle/>
        <a:p>
          <a:endParaRPr lang="ru-RU"/>
        </a:p>
      </dgm:t>
    </dgm:pt>
    <dgm:pt modelId="{F4C19F00-3BCE-49E5-A62C-91149D6F53EC}">
      <dgm:prSet custT="1"/>
      <dgm:spPr>
        <a:noFill/>
      </dgm:spPr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информационных материалов</a:t>
          </a:r>
          <a:endParaRPr lang="ru-RU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8E3DE1-855C-4103-8467-F38308E71EDD}" type="parTrans" cxnId="{7BA765D7-64B5-4C25-A1B9-7D25EE502FD3}">
      <dgm:prSet/>
      <dgm:spPr/>
      <dgm:t>
        <a:bodyPr/>
        <a:lstStyle/>
        <a:p>
          <a:endParaRPr lang="ru-RU"/>
        </a:p>
      </dgm:t>
    </dgm:pt>
    <dgm:pt modelId="{688C7629-542E-436A-A524-23B00B10EBEC}" type="sibTrans" cxnId="{7BA765D7-64B5-4C25-A1B9-7D25EE502FD3}">
      <dgm:prSet/>
      <dgm:spPr/>
      <dgm:t>
        <a:bodyPr/>
        <a:lstStyle/>
        <a:p>
          <a:endParaRPr lang="ru-RU"/>
        </a:p>
      </dgm:t>
    </dgm:pt>
    <dgm:pt modelId="{86E54EE9-EF71-4C4D-835A-6244D810D805}" type="pres">
      <dgm:prSet presAssocID="{B0718F22-4AA7-4D61-B90F-9FCAE3E4CB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CD4191-F11C-4662-9427-8EB4DA45BEBF}" type="pres">
      <dgm:prSet presAssocID="{EE70F502-5BD8-4936-A4D3-30E7BE166EC7}" presName="compNode" presStyleCnt="0"/>
      <dgm:spPr/>
    </dgm:pt>
    <dgm:pt modelId="{FE80B12E-DDCC-4790-AF56-3EB862E826D7}" type="pres">
      <dgm:prSet presAssocID="{EE70F502-5BD8-4936-A4D3-30E7BE166EC7}" presName="pictRect" presStyleLbl="node1" presStyleIdx="0" presStyleCnt="5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2EB4061-6F60-459A-AE87-72DC22E5571C}" type="pres">
      <dgm:prSet presAssocID="{EE70F502-5BD8-4936-A4D3-30E7BE166EC7}" presName="textRect" presStyleLbl="revTx" presStyleIdx="0" presStyleCnt="5" custScaleX="112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77A2E-DB73-41AF-BDC4-9EFDB0ED99A2}" type="pres">
      <dgm:prSet presAssocID="{86873FF5-93CE-45B5-B72B-EC8E06EC78E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6C31A2D-0751-4BF3-A575-A53CC34090AC}" type="pres">
      <dgm:prSet presAssocID="{F2E41613-660F-4790-9FAA-23233F56B8F2}" presName="compNode" presStyleCnt="0"/>
      <dgm:spPr/>
    </dgm:pt>
    <dgm:pt modelId="{FDDEA06E-8BB8-4884-9675-945308F9EEBC}" type="pres">
      <dgm:prSet presAssocID="{F2E41613-660F-4790-9FAA-23233F56B8F2}" presName="pictRect" presStyleLbl="node1" presStyleIdx="1" presStyleCnt="5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C50DA0A-7C7B-4EC7-914F-43245D3E85C7}" type="pres">
      <dgm:prSet presAssocID="{F2E41613-660F-4790-9FAA-23233F56B8F2}" presName="textRect" presStyleLbl="revTx" presStyleIdx="1" presStyleCnt="5" custScaleX="111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768E9-CC85-4E39-A6DF-61D450B0FC91}" type="pres">
      <dgm:prSet presAssocID="{72D7B058-AB5D-4CC8-87D7-B7E6B6181B6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8E64DF9-F04B-470C-8E6A-B7E4D2D60D5F}" type="pres">
      <dgm:prSet presAssocID="{861BFA55-0F2B-4ABA-BD4C-BA6416225450}" presName="compNode" presStyleCnt="0"/>
      <dgm:spPr/>
    </dgm:pt>
    <dgm:pt modelId="{EE3660E0-B557-4108-865D-B261443F5955}" type="pres">
      <dgm:prSet presAssocID="{861BFA55-0F2B-4ABA-BD4C-BA6416225450}" presName="pictRect" presStyleLbl="node1" presStyleIdx="2" presStyleCnt="5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89C38B4-0908-4F13-A402-FAE8F57566DF}" type="pres">
      <dgm:prSet presAssocID="{861BFA55-0F2B-4ABA-BD4C-BA6416225450}" presName="textRect" presStyleLbl="revTx" presStyleIdx="2" presStyleCnt="5" custScaleX="111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E1B22-5D20-4C21-B600-80F59413C1F8}" type="pres">
      <dgm:prSet presAssocID="{B7F86A2F-10FE-4E8E-B6D0-C18D9E32CB1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D83E71F-EDF1-457F-BB13-1EC4DAEFF269}" type="pres">
      <dgm:prSet presAssocID="{5F65C794-51E6-4D89-ADB2-A697D605FD71}" presName="compNode" presStyleCnt="0"/>
      <dgm:spPr/>
    </dgm:pt>
    <dgm:pt modelId="{EF641F23-CBA7-46F0-95BE-40931CC85395}" type="pres">
      <dgm:prSet presAssocID="{5F65C794-51E6-4D89-ADB2-A697D605FD71}" presName="pictRect" presStyleLbl="node1" presStyleIdx="3" presStyleCnt="5"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9E9C578-9FCC-4431-8E3E-E2051A9E56BA}" type="pres">
      <dgm:prSet presAssocID="{5F65C794-51E6-4D89-ADB2-A697D605FD71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20D0C3-E7D0-4381-B4E6-919A28399870}" type="pres">
      <dgm:prSet presAssocID="{A7526CEE-6274-4FDC-BCE2-40EBA17B8FC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E8AA925-1A99-4423-8FF5-8C0D048728DB}" type="pres">
      <dgm:prSet presAssocID="{F4C19F00-3BCE-49E5-A62C-91149D6F53EC}" presName="compNode" presStyleCnt="0"/>
      <dgm:spPr/>
    </dgm:pt>
    <dgm:pt modelId="{72EB5EC5-5685-401B-8F0B-EB35D62F3271}" type="pres">
      <dgm:prSet presAssocID="{F4C19F00-3BCE-49E5-A62C-91149D6F53EC}" presName="pictRect" presStyleLbl="node1" presStyleIdx="4" presStyleCnt="5"/>
      <dgm:spPr>
        <a:blipFill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5FFFB84-7716-44A9-87FD-6755CED214F3}" type="pres">
      <dgm:prSet presAssocID="{F4C19F00-3BCE-49E5-A62C-91149D6F53EC}" presName="textRect" presStyleLbl="revTx" presStyleIdx="4" presStyleCnt="5" custScaleX="108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978E83-B477-4F2C-A9D4-1C161B66FA07}" srcId="{B0718F22-4AA7-4D61-B90F-9FCAE3E4CBE0}" destId="{5F65C794-51E6-4D89-ADB2-A697D605FD71}" srcOrd="3" destOrd="0" parTransId="{A117ECF6-9B14-476C-86EA-CBC858EB30E7}" sibTransId="{A7526CEE-6274-4FDC-BCE2-40EBA17B8FC6}"/>
    <dgm:cxn modelId="{76CCC0D8-5066-49A0-8200-F4AC99DC993C}" srcId="{B0718F22-4AA7-4D61-B90F-9FCAE3E4CBE0}" destId="{EE70F502-5BD8-4936-A4D3-30E7BE166EC7}" srcOrd="0" destOrd="0" parTransId="{41017295-E410-454B-AD7D-D8864EBA5631}" sibTransId="{86873FF5-93CE-45B5-B72B-EC8E06EC78E3}"/>
    <dgm:cxn modelId="{A16FDDDE-E764-4ABE-84E7-38C9DA33D334}" type="presOf" srcId="{B0718F22-4AA7-4D61-B90F-9FCAE3E4CBE0}" destId="{86E54EE9-EF71-4C4D-835A-6244D810D805}" srcOrd="0" destOrd="0" presId="urn:microsoft.com/office/officeart/2005/8/layout/pList1"/>
    <dgm:cxn modelId="{144644CC-C387-404B-B545-1F7F9C1638E9}" type="presOf" srcId="{EE70F502-5BD8-4936-A4D3-30E7BE166EC7}" destId="{F2EB4061-6F60-459A-AE87-72DC22E5571C}" srcOrd="0" destOrd="0" presId="urn:microsoft.com/office/officeart/2005/8/layout/pList1"/>
    <dgm:cxn modelId="{D274B5AF-55F9-4822-8459-A3A74FA453A9}" type="presOf" srcId="{72D7B058-AB5D-4CC8-87D7-B7E6B6181B67}" destId="{3EF768E9-CC85-4E39-A6DF-61D450B0FC91}" srcOrd="0" destOrd="0" presId="urn:microsoft.com/office/officeart/2005/8/layout/pList1"/>
    <dgm:cxn modelId="{D6401711-AEF5-4E9E-9AE2-FA9BFC74D7E6}" srcId="{B0718F22-4AA7-4D61-B90F-9FCAE3E4CBE0}" destId="{F2E41613-660F-4790-9FAA-23233F56B8F2}" srcOrd="1" destOrd="0" parTransId="{0A93086C-9008-47AD-AF6E-1CE2DDC1495B}" sibTransId="{72D7B058-AB5D-4CC8-87D7-B7E6B6181B67}"/>
    <dgm:cxn modelId="{0FAFEE84-49D0-4D26-8EDF-7C5B51759BE7}" type="presOf" srcId="{F4C19F00-3BCE-49E5-A62C-91149D6F53EC}" destId="{05FFFB84-7716-44A9-87FD-6755CED214F3}" srcOrd="0" destOrd="0" presId="urn:microsoft.com/office/officeart/2005/8/layout/pList1"/>
    <dgm:cxn modelId="{13147980-47F2-41CA-A493-E2542900FEAE}" type="presOf" srcId="{F2E41613-660F-4790-9FAA-23233F56B8F2}" destId="{7C50DA0A-7C7B-4EC7-914F-43245D3E85C7}" srcOrd="0" destOrd="0" presId="urn:microsoft.com/office/officeart/2005/8/layout/pList1"/>
    <dgm:cxn modelId="{1A78F6D0-BDD8-45C8-8C8A-02EE0C4D3EDE}" srcId="{B0718F22-4AA7-4D61-B90F-9FCAE3E4CBE0}" destId="{861BFA55-0F2B-4ABA-BD4C-BA6416225450}" srcOrd="2" destOrd="0" parTransId="{7A3FDF87-CD24-497B-8BC8-91F143D2CEF1}" sibTransId="{B7F86A2F-10FE-4E8E-B6D0-C18D9E32CB12}"/>
    <dgm:cxn modelId="{A7117E84-7067-473F-9ED4-77810208CC37}" type="presOf" srcId="{861BFA55-0F2B-4ABA-BD4C-BA6416225450}" destId="{E89C38B4-0908-4F13-A402-FAE8F57566DF}" srcOrd="0" destOrd="0" presId="urn:microsoft.com/office/officeart/2005/8/layout/pList1"/>
    <dgm:cxn modelId="{C236ED4F-56EC-45D2-ACAF-8CF0B4D94D89}" type="presOf" srcId="{5F65C794-51E6-4D89-ADB2-A697D605FD71}" destId="{B9E9C578-9FCC-4431-8E3E-E2051A9E56BA}" srcOrd="0" destOrd="0" presId="urn:microsoft.com/office/officeart/2005/8/layout/pList1"/>
    <dgm:cxn modelId="{2981D389-DD28-4C28-83C4-C03EDEBA26EF}" type="presOf" srcId="{86873FF5-93CE-45B5-B72B-EC8E06EC78E3}" destId="{5C177A2E-DB73-41AF-BDC4-9EFDB0ED99A2}" srcOrd="0" destOrd="0" presId="urn:microsoft.com/office/officeart/2005/8/layout/pList1"/>
    <dgm:cxn modelId="{34D71D22-C8C0-413A-98B8-E348AC35FE72}" type="presOf" srcId="{B7F86A2F-10FE-4E8E-B6D0-C18D9E32CB12}" destId="{AF2E1B22-5D20-4C21-B600-80F59413C1F8}" srcOrd="0" destOrd="0" presId="urn:microsoft.com/office/officeart/2005/8/layout/pList1"/>
    <dgm:cxn modelId="{3D200BA4-4CD4-4EA6-A89F-F8429C6194B8}" type="presOf" srcId="{A7526CEE-6274-4FDC-BCE2-40EBA17B8FC6}" destId="{CF20D0C3-E7D0-4381-B4E6-919A28399870}" srcOrd="0" destOrd="0" presId="urn:microsoft.com/office/officeart/2005/8/layout/pList1"/>
    <dgm:cxn modelId="{7BA765D7-64B5-4C25-A1B9-7D25EE502FD3}" srcId="{B0718F22-4AA7-4D61-B90F-9FCAE3E4CBE0}" destId="{F4C19F00-3BCE-49E5-A62C-91149D6F53EC}" srcOrd="4" destOrd="0" parTransId="{D98E3DE1-855C-4103-8467-F38308E71EDD}" sibTransId="{688C7629-542E-436A-A524-23B00B10EBEC}"/>
    <dgm:cxn modelId="{7AF83E38-B9F2-41CA-97D3-9D393E3D4B9D}" type="presParOf" srcId="{86E54EE9-EF71-4C4D-835A-6244D810D805}" destId="{70CD4191-F11C-4662-9427-8EB4DA45BEBF}" srcOrd="0" destOrd="0" presId="urn:microsoft.com/office/officeart/2005/8/layout/pList1"/>
    <dgm:cxn modelId="{B1E5A791-C5F8-4ABC-A0EE-776EB10F1941}" type="presParOf" srcId="{70CD4191-F11C-4662-9427-8EB4DA45BEBF}" destId="{FE80B12E-DDCC-4790-AF56-3EB862E826D7}" srcOrd="0" destOrd="0" presId="urn:microsoft.com/office/officeart/2005/8/layout/pList1"/>
    <dgm:cxn modelId="{E6A4DF69-3DD6-4DD5-9734-794F35B195DC}" type="presParOf" srcId="{70CD4191-F11C-4662-9427-8EB4DA45BEBF}" destId="{F2EB4061-6F60-459A-AE87-72DC22E5571C}" srcOrd="1" destOrd="0" presId="urn:microsoft.com/office/officeart/2005/8/layout/pList1"/>
    <dgm:cxn modelId="{CC56E47F-20D8-4A65-8ABA-12A6586C58DE}" type="presParOf" srcId="{86E54EE9-EF71-4C4D-835A-6244D810D805}" destId="{5C177A2E-DB73-41AF-BDC4-9EFDB0ED99A2}" srcOrd="1" destOrd="0" presId="urn:microsoft.com/office/officeart/2005/8/layout/pList1"/>
    <dgm:cxn modelId="{386A988C-552B-499B-8507-282185FE54EE}" type="presParOf" srcId="{86E54EE9-EF71-4C4D-835A-6244D810D805}" destId="{96C31A2D-0751-4BF3-A575-A53CC34090AC}" srcOrd="2" destOrd="0" presId="urn:microsoft.com/office/officeart/2005/8/layout/pList1"/>
    <dgm:cxn modelId="{4D1ABF70-44A8-413B-AD46-E2E6A3E12E6D}" type="presParOf" srcId="{96C31A2D-0751-4BF3-A575-A53CC34090AC}" destId="{FDDEA06E-8BB8-4884-9675-945308F9EEBC}" srcOrd="0" destOrd="0" presId="urn:microsoft.com/office/officeart/2005/8/layout/pList1"/>
    <dgm:cxn modelId="{DFE758F9-1B7E-49DC-B31A-90FCCB0047C3}" type="presParOf" srcId="{96C31A2D-0751-4BF3-A575-A53CC34090AC}" destId="{7C50DA0A-7C7B-4EC7-914F-43245D3E85C7}" srcOrd="1" destOrd="0" presId="urn:microsoft.com/office/officeart/2005/8/layout/pList1"/>
    <dgm:cxn modelId="{A1E0A7A9-6B4B-4C05-8AC6-E1C955337960}" type="presParOf" srcId="{86E54EE9-EF71-4C4D-835A-6244D810D805}" destId="{3EF768E9-CC85-4E39-A6DF-61D450B0FC91}" srcOrd="3" destOrd="0" presId="urn:microsoft.com/office/officeart/2005/8/layout/pList1"/>
    <dgm:cxn modelId="{C1B33D7C-721F-4849-9854-4DA40F321284}" type="presParOf" srcId="{86E54EE9-EF71-4C4D-835A-6244D810D805}" destId="{88E64DF9-F04B-470C-8E6A-B7E4D2D60D5F}" srcOrd="4" destOrd="0" presId="urn:microsoft.com/office/officeart/2005/8/layout/pList1"/>
    <dgm:cxn modelId="{1A1687E4-27B6-4AE1-BE4E-27BF468F0B38}" type="presParOf" srcId="{88E64DF9-F04B-470C-8E6A-B7E4D2D60D5F}" destId="{EE3660E0-B557-4108-865D-B261443F5955}" srcOrd="0" destOrd="0" presId="urn:microsoft.com/office/officeart/2005/8/layout/pList1"/>
    <dgm:cxn modelId="{E6B86EB9-C91F-455A-B3FA-495AEB874150}" type="presParOf" srcId="{88E64DF9-F04B-470C-8E6A-B7E4D2D60D5F}" destId="{E89C38B4-0908-4F13-A402-FAE8F57566DF}" srcOrd="1" destOrd="0" presId="urn:microsoft.com/office/officeart/2005/8/layout/pList1"/>
    <dgm:cxn modelId="{9C031119-2FBC-42C5-BF02-9ABE2772676D}" type="presParOf" srcId="{86E54EE9-EF71-4C4D-835A-6244D810D805}" destId="{AF2E1B22-5D20-4C21-B600-80F59413C1F8}" srcOrd="5" destOrd="0" presId="urn:microsoft.com/office/officeart/2005/8/layout/pList1"/>
    <dgm:cxn modelId="{3EFCFDEB-9AF0-49C4-AC3C-074214D607F4}" type="presParOf" srcId="{86E54EE9-EF71-4C4D-835A-6244D810D805}" destId="{DD83E71F-EDF1-457F-BB13-1EC4DAEFF269}" srcOrd="6" destOrd="0" presId="urn:microsoft.com/office/officeart/2005/8/layout/pList1"/>
    <dgm:cxn modelId="{209D62CE-A220-41ED-8E11-00D2CA5F8EE6}" type="presParOf" srcId="{DD83E71F-EDF1-457F-BB13-1EC4DAEFF269}" destId="{EF641F23-CBA7-46F0-95BE-40931CC85395}" srcOrd="0" destOrd="0" presId="urn:microsoft.com/office/officeart/2005/8/layout/pList1"/>
    <dgm:cxn modelId="{8699B80A-C0CC-4B33-A607-D85DF15213D0}" type="presParOf" srcId="{DD83E71F-EDF1-457F-BB13-1EC4DAEFF269}" destId="{B9E9C578-9FCC-4431-8E3E-E2051A9E56BA}" srcOrd="1" destOrd="0" presId="urn:microsoft.com/office/officeart/2005/8/layout/pList1"/>
    <dgm:cxn modelId="{C74F75F1-52E4-4DCD-BF6F-D63A31124905}" type="presParOf" srcId="{86E54EE9-EF71-4C4D-835A-6244D810D805}" destId="{CF20D0C3-E7D0-4381-B4E6-919A28399870}" srcOrd="7" destOrd="0" presId="urn:microsoft.com/office/officeart/2005/8/layout/pList1"/>
    <dgm:cxn modelId="{AB9B13B9-0881-4D80-9E65-460BE3965A7D}" type="presParOf" srcId="{86E54EE9-EF71-4C4D-835A-6244D810D805}" destId="{5E8AA925-1A99-4423-8FF5-8C0D048728DB}" srcOrd="8" destOrd="0" presId="urn:microsoft.com/office/officeart/2005/8/layout/pList1"/>
    <dgm:cxn modelId="{16361DD2-7EB1-4955-851A-617CC2B7644F}" type="presParOf" srcId="{5E8AA925-1A99-4423-8FF5-8C0D048728DB}" destId="{72EB5EC5-5685-401B-8F0B-EB35D62F3271}" srcOrd="0" destOrd="0" presId="urn:microsoft.com/office/officeart/2005/8/layout/pList1"/>
    <dgm:cxn modelId="{543C84EE-1394-412E-9444-BED22CE33785}" type="presParOf" srcId="{5E8AA925-1A99-4423-8FF5-8C0D048728DB}" destId="{05FFFB84-7716-44A9-87FD-6755CED214F3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718F22-4AA7-4D61-B90F-9FCAE3E4CBE0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E70F502-5BD8-4936-A4D3-30E7BE166EC7}">
      <dgm:prSet phldrT="[Текст]" custT="1"/>
      <dgm:spPr>
        <a:noFill/>
      </dgm:spPr>
      <dgm:t>
        <a:bodyPr/>
        <a:lstStyle/>
        <a:p>
          <a:pPr algn="ctr"/>
          <a:r>
            <a:rPr lang="ru-RU" sz="18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100% охват медицинских организаций, участвующих в создании «Новой модели медицинской организации, оказывающих первичную медико-санитарную помощь» в 2019 году, каналами постоянной связи застрахованных лиц со страховыми представителями СМО</a:t>
          </a:r>
          <a:endParaRPr lang="ru-RU" sz="1800" b="1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017295-E410-454B-AD7D-D8864EBA5631}" type="parTrans" cxnId="{76CCC0D8-5066-49A0-8200-F4AC99DC993C}">
      <dgm:prSet/>
      <dgm:spPr/>
      <dgm:t>
        <a:bodyPr/>
        <a:lstStyle/>
        <a:p>
          <a:endParaRPr lang="ru-RU"/>
        </a:p>
      </dgm:t>
    </dgm:pt>
    <dgm:pt modelId="{86873FF5-93CE-45B5-B72B-EC8E06EC78E3}" type="sibTrans" cxnId="{76CCC0D8-5066-49A0-8200-F4AC99DC993C}">
      <dgm:prSet/>
      <dgm:spPr/>
      <dgm:t>
        <a:bodyPr/>
        <a:lstStyle/>
        <a:p>
          <a:endParaRPr lang="ru-RU"/>
        </a:p>
      </dgm:t>
    </dgm:pt>
    <dgm:pt modelId="{861BFA55-0F2B-4ABA-BD4C-BA6416225450}">
      <dgm:prSet custT="1"/>
      <dgm:spPr>
        <a:noFill/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 конца 2019 года медицинские организации, расположенные в отдаленных муниципальных районах края, каналами постоянной связи застрахованных лиц со страховыми представителями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3FDF87-CD24-497B-8BC8-91F143D2CEF1}" type="parTrans" cxnId="{1A78F6D0-BDD8-45C8-8C8A-02EE0C4D3EDE}">
      <dgm:prSet/>
      <dgm:spPr/>
      <dgm:t>
        <a:bodyPr/>
        <a:lstStyle/>
        <a:p>
          <a:endParaRPr lang="ru-RU"/>
        </a:p>
      </dgm:t>
    </dgm:pt>
    <dgm:pt modelId="{B7F86A2F-10FE-4E8E-B6D0-C18D9E32CB12}" type="sibTrans" cxnId="{1A78F6D0-BDD8-45C8-8C8A-02EE0C4D3EDE}">
      <dgm:prSet/>
      <dgm:spPr/>
      <dgm:t>
        <a:bodyPr/>
        <a:lstStyle/>
        <a:p>
          <a:endParaRPr lang="ru-RU"/>
        </a:p>
      </dgm:t>
    </dgm:pt>
    <dgm:pt modelId="{8A9FFA01-7B44-4BF9-ABF7-4BED230A8172}">
      <dgm:prSet custT="1"/>
      <dgm:spPr>
        <a:noFill/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тестовый контроль прямой связи застрахованных лиц со страховыми представителями СМО с последующим анализом действий оператора Контакт-центра в сфере ОМС на территории Хабаровского края и обучением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75E383-6CC0-4F79-A5CD-D5AD95016E8D}" type="parTrans" cxnId="{0899EE01-1F97-47F4-BD1A-FE5DA03D3A42}">
      <dgm:prSet/>
      <dgm:spPr/>
      <dgm:t>
        <a:bodyPr/>
        <a:lstStyle/>
        <a:p>
          <a:endParaRPr lang="ru-RU"/>
        </a:p>
      </dgm:t>
    </dgm:pt>
    <dgm:pt modelId="{D3B5F9D4-82D5-46D6-BF41-3667863786C5}" type="sibTrans" cxnId="{0899EE01-1F97-47F4-BD1A-FE5DA03D3A42}">
      <dgm:prSet/>
      <dgm:spPr/>
      <dgm:t>
        <a:bodyPr/>
        <a:lstStyle/>
        <a:p>
          <a:endParaRPr lang="ru-RU"/>
        </a:p>
      </dgm:t>
    </dgm:pt>
    <dgm:pt modelId="{FF57EC12-A6C5-4F8C-A5F7-AD9F0B43FA78}" type="pres">
      <dgm:prSet presAssocID="{B0718F22-4AA7-4D61-B90F-9FCAE3E4CB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726F63E-E38A-4664-951E-038CEF838125}" type="pres">
      <dgm:prSet presAssocID="{B0718F22-4AA7-4D61-B90F-9FCAE3E4CBE0}" presName="Name1" presStyleCnt="0"/>
      <dgm:spPr/>
    </dgm:pt>
    <dgm:pt modelId="{41B18195-FD80-441F-B81B-A43EE9B8B1FB}" type="pres">
      <dgm:prSet presAssocID="{B0718F22-4AA7-4D61-B90F-9FCAE3E4CBE0}" presName="cycle" presStyleCnt="0"/>
      <dgm:spPr/>
    </dgm:pt>
    <dgm:pt modelId="{A1CD003C-647B-4EE4-8D71-3AE8C1820E6C}" type="pres">
      <dgm:prSet presAssocID="{B0718F22-4AA7-4D61-B90F-9FCAE3E4CBE0}" presName="srcNode" presStyleLbl="node1" presStyleIdx="0" presStyleCnt="3"/>
      <dgm:spPr/>
    </dgm:pt>
    <dgm:pt modelId="{5990420A-251C-4486-BDC2-D440E7C74627}" type="pres">
      <dgm:prSet presAssocID="{B0718F22-4AA7-4D61-B90F-9FCAE3E4CBE0}" presName="conn" presStyleLbl="parChTrans1D2" presStyleIdx="0" presStyleCnt="1"/>
      <dgm:spPr/>
      <dgm:t>
        <a:bodyPr/>
        <a:lstStyle/>
        <a:p>
          <a:endParaRPr lang="ru-RU"/>
        </a:p>
      </dgm:t>
    </dgm:pt>
    <dgm:pt modelId="{E92C2D55-0F5A-40AF-AD59-2A8364A49C31}" type="pres">
      <dgm:prSet presAssocID="{B0718F22-4AA7-4D61-B90F-9FCAE3E4CBE0}" presName="extraNode" presStyleLbl="node1" presStyleIdx="0" presStyleCnt="3"/>
      <dgm:spPr/>
    </dgm:pt>
    <dgm:pt modelId="{B072224F-1C36-4D91-A553-3D927C3EE173}" type="pres">
      <dgm:prSet presAssocID="{B0718F22-4AA7-4D61-B90F-9FCAE3E4CBE0}" presName="dstNode" presStyleLbl="node1" presStyleIdx="0" presStyleCnt="3"/>
      <dgm:spPr/>
    </dgm:pt>
    <dgm:pt modelId="{71ACD6A0-94CB-489D-ADCB-CD62AE747666}" type="pres">
      <dgm:prSet presAssocID="{EE70F502-5BD8-4936-A4D3-30E7BE166EC7}" presName="text_1" presStyleLbl="node1" presStyleIdx="0" presStyleCnt="3" custScaleY="113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F58A5-6A73-4F8C-9A0F-FD78C409EFD4}" type="pres">
      <dgm:prSet presAssocID="{EE70F502-5BD8-4936-A4D3-30E7BE166EC7}" presName="accent_1" presStyleCnt="0"/>
      <dgm:spPr/>
    </dgm:pt>
    <dgm:pt modelId="{B60A56A6-45AC-4479-9020-B2734FDAA2A7}" type="pres">
      <dgm:prSet presAssocID="{EE70F502-5BD8-4936-A4D3-30E7BE166EC7}" presName="accentRepeatNode" presStyleLbl="solidFgAcc1" presStyleIdx="0" presStyleCnt="3"/>
      <dgm:spPr/>
      <dgm:t>
        <a:bodyPr/>
        <a:lstStyle/>
        <a:p>
          <a:endParaRPr lang="ru-RU"/>
        </a:p>
      </dgm:t>
    </dgm:pt>
    <dgm:pt modelId="{753B8B4E-0B2C-4D80-A9B0-AD9511E4B077}" type="pres">
      <dgm:prSet presAssocID="{861BFA55-0F2B-4ABA-BD4C-BA6416225450}" presName="text_2" presStyleLbl="node1" presStyleIdx="1" presStyleCnt="3" custScaleY="126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B3771-97A0-4C6A-83A4-18AAE3D26CCB}" type="pres">
      <dgm:prSet presAssocID="{861BFA55-0F2B-4ABA-BD4C-BA6416225450}" presName="accent_2" presStyleCnt="0"/>
      <dgm:spPr/>
    </dgm:pt>
    <dgm:pt modelId="{473D6548-EBA4-4B87-84DE-3D97A0DC8DF0}" type="pres">
      <dgm:prSet presAssocID="{861BFA55-0F2B-4ABA-BD4C-BA6416225450}" presName="accentRepeatNode" presStyleLbl="solidFgAcc1" presStyleIdx="1" presStyleCnt="3"/>
      <dgm:spPr/>
    </dgm:pt>
    <dgm:pt modelId="{764BE344-9E38-4AC1-8653-40012BD49435}" type="pres">
      <dgm:prSet presAssocID="{8A9FFA01-7B44-4BF9-ABF7-4BED230A8172}" presName="text_3" presStyleLbl="node1" presStyleIdx="2" presStyleCnt="3" custScaleY="110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CAAA6-4042-4A96-A41E-AA3AE326F667}" type="pres">
      <dgm:prSet presAssocID="{8A9FFA01-7B44-4BF9-ABF7-4BED230A8172}" presName="accent_3" presStyleCnt="0"/>
      <dgm:spPr/>
    </dgm:pt>
    <dgm:pt modelId="{56BA6E40-53C4-4F97-814F-18CE4ACA74FC}" type="pres">
      <dgm:prSet presAssocID="{8A9FFA01-7B44-4BF9-ABF7-4BED230A8172}" presName="accentRepeatNode" presStyleLbl="solidFgAcc1" presStyleIdx="2" presStyleCnt="3"/>
      <dgm:spPr/>
    </dgm:pt>
  </dgm:ptLst>
  <dgm:cxnLst>
    <dgm:cxn modelId="{76CCC0D8-5066-49A0-8200-F4AC99DC993C}" srcId="{B0718F22-4AA7-4D61-B90F-9FCAE3E4CBE0}" destId="{EE70F502-5BD8-4936-A4D3-30E7BE166EC7}" srcOrd="0" destOrd="0" parTransId="{41017295-E410-454B-AD7D-D8864EBA5631}" sibTransId="{86873FF5-93CE-45B5-B72B-EC8E06EC78E3}"/>
    <dgm:cxn modelId="{B0BD1893-B3BA-47D1-ABE7-895D736DC45C}" type="presOf" srcId="{B0718F22-4AA7-4D61-B90F-9FCAE3E4CBE0}" destId="{FF57EC12-A6C5-4F8C-A5F7-AD9F0B43FA78}" srcOrd="0" destOrd="0" presId="urn:microsoft.com/office/officeart/2008/layout/VerticalCurvedList"/>
    <dgm:cxn modelId="{550A5AF4-8FE4-434D-8E21-668C062CE7EC}" type="presOf" srcId="{861BFA55-0F2B-4ABA-BD4C-BA6416225450}" destId="{753B8B4E-0B2C-4D80-A9B0-AD9511E4B077}" srcOrd="0" destOrd="0" presId="urn:microsoft.com/office/officeart/2008/layout/VerticalCurvedList"/>
    <dgm:cxn modelId="{0899EE01-1F97-47F4-BD1A-FE5DA03D3A42}" srcId="{B0718F22-4AA7-4D61-B90F-9FCAE3E4CBE0}" destId="{8A9FFA01-7B44-4BF9-ABF7-4BED230A8172}" srcOrd="2" destOrd="0" parTransId="{7075E383-6CC0-4F79-A5CD-D5AD95016E8D}" sibTransId="{D3B5F9D4-82D5-46D6-BF41-3667863786C5}"/>
    <dgm:cxn modelId="{1A78F6D0-BDD8-45C8-8C8A-02EE0C4D3EDE}" srcId="{B0718F22-4AA7-4D61-B90F-9FCAE3E4CBE0}" destId="{861BFA55-0F2B-4ABA-BD4C-BA6416225450}" srcOrd="1" destOrd="0" parTransId="{7A3FDF87-CD24-497B-8BC8-91F143D2CEF1}" sibTransId="{B7F86A2F-10FE-4E8E-B6D0-C18D9E32CB12}"/>
    <dgm:cxn modelId="{160DA66B-8595-4B5E-A113-D5544A553D03}" type="presOf" srcId="{EE70F502-5BD8-4936-A4D3-30E7BE166EC7}" destId="{71ACD6A0-94CB-489D-ADCB-CD62AE747666}" srcOrd="0" destOrd="0" presId="urn:microsoft.com/office/officeart/2008/layout/VerticalCurvedList"/>
    <dgm:cxn modelId="{C0B78DDE-B57F-4B72-94B4-BC8163BA26BD}" type="presOf" srcId="{8A9FFA01-7B44-4BF9-ABF7-4BED230A8172}" destId="{764BE344-9E38-4AC1-8653-40012BD49435}" srcOrd="0" destOrd="0" presId="urn:microsoft.com/office/officeart/2008/layout/VerticalCurvedList"/>
    <dgm:cxn modelId="{4832F98D-5414-451A-A355-5051B1067E11}" type="presOf" srcId="{86873FF5-93CE-45B5-B72B-EC8E06EC78E3}" destId="{5990420A-251C-4486-BDC2-D440E7C74627}" srcOrd="0" destOrd="0" presId="urn:microsoft.com/office/officeart/2008/layout/VerticalCurvedList"/>
    <dgm:cxn modelId="{4643C467-1AD7-4820-9745-67B73485E930}" type="presParOf" srcId="{FF57EC12-A6C5-4F8C-A5F7-AD9F0B43FA78}" destId="{2726F63E-E38A-4664-951E-038CEF838125}" srcOrd="0" destOrd="0" presId="urn:microsoft.com/office/officeart/2008/layout/VerticalCurvedList"/>
    <dgm:cxn modelId="{C4956A6F-ED40-4B94-8FE0-EBDD9D70F86D}" type="presParOf" srcId="{2726F63E-E38A-4664-951E-038CEF838125}" destId="{41B18195-FD80-441F-B81B-A43EE9B8B1FB}" srcOrd="0" destOrd="0" presId="urn:microsoft.com/office/officeart/2008/layout/VerticalCurvedList"/>
    <dgm:cxn modelId="{B6C3637C-25C0-4E08-A07E-E056EC244D72}" type="presParOf" srcId="{41B18195-FD80-441F-B81B-A43EE9B8B1FB}" destId="{A1CD003C-647B-4EE4-8D71-3AE8C1820E6C}" srcOrd="0" destOrd="0" presId="urn:microsoft.com/office/officeart/2008/layout/VerticalCurvedList"/>
    <dgm:cxn modelId="{9CBC2349-00F2-4DFC-8E10-D6B1922FF8B5}" type="presParOf" srcId="{41B18195-FD80-441F-B81B-A43EE9B8B1FB}" destId="{5990420A-251C-4486-BDC2-D440E7C74627}" srcOrd="1" destOrd="0" presId="urn:microsoft.com/office/officeart/2008/layout/VerticalCurvedList"/>
    <dgm:cxn modelId="{EB387CDD-8A8C-4AA9-A413-F0D6571109C3}" type="presParOf" srcId="{41B18195-FD80-441F-B81B-A43EE9B8B1FB}" destId="{E92C2D55-0F5A-40AF-AD59-2A8364A49C31}" srcOrd="2" destOrd="0" presId="urn:microsoft.com/office/officeart/2008/layout/VerticalCurvedList"/>
    <dgm:cxn modelId="{49CA6ADB-7467-4726-8B9A-3363A0B14236}" type="presParOf" srcId="{41B18195-FD80-441F-B81B-A43EE9B8B1FB}" destId="{B072224F-1C36-4D91-A553-3D927C3EE173}" srcOrd="3" destOrd="0" presId="urn:microsoft.com/office/officeart/2008/layout/VerticalCurvedList"/>
    <dgm:cxn modelId="{064A5046-21DE-4711-94A1-F2226E9C862E}" type="presParOf" srcId="{2726F63E-E38A-4664-951E-038CEF838125}" destId="{71ACD6A0-94CB-489D-ADCB-CD62AE747666}" srcOrd="1" destOrd="0" presId="urn:microsoft.com/office/officeart/2008/layout/VerticalCurvedList"/>
    <dgm:cxn modelId="{337BB72A-1168-43FE-AB81-BB83B71AC502}" type="presParOf" srcId="{2726F63E-E38A-4664-951E-038CEF838125}" destId="{479F58A5-6A73-4F8C-9A0F-FD78C409EFD4}" srcOrd="2" destOrd="0" presId="urn:microsoft.com/office/officeart/2008/layout/VerticalCurvedList"/>
    <dgm:cxn modelId="{8D5EC0A0-3E80-4D57-A75D-B4768A8A9803}" type="presParOf" srcId="{479F58A5-6A73-4F8C-9A0F-FD78C409EFD4}" destId="{B60A56A6-45AC-4479-9020-B2734FDAA2A7}" srcOrd="0" destOrd="0" presId="urn:microsoft.com/office/officeart/2008/layout/VerticalCurvedList"/>
    <dgm:cxn modelId="{39D19ED3-EC9E-4C30-A9C5-3B56C8A68BFD}" type="presParOf" srcId="{2726F63E-E38A-4664-951E-038CEF838125}" destId="{753B8B4E-0B2C-4D80-A9B0-AD9511E4B077}" srcOrd="3" destOrd="0" presId="urn:microsoft.com/office/officeart/2008/layout/VerticalCurvedList"/>
    <dgm:cxn modelId="{EAEE3E1A-ED3D-4523-A2A4-73FC35B94A02}" type="presParOf" srcId="{2726F63E-E38A-4664-951E-038CEF838125}" destId="{130B3771-97A0-4C6A-83A4-18AAE3D26CCB}" srcOrd="4" destOrd="0" presId="urn:microsoft.com/office/officeart/2008/layout/VerticalCurvedList"/>
    <dgm:cxn modelId="{8E5FD58E-A246-4BF6-A2CD-B417E8F856C0}" type="presParOf" srcId="{130B3771-97A0-4C6A-83A4-18AAE3D26CCB}" destId="{473D6548-EBA4-4B87-84DE-3D97A0DC8DF0}" srcOrd="0" destOrd="0" presId="urn:microsoft.com/office/officeart/2008/layout/VerticalCurvedList"/>
    <dgm:cxn modelId="{72BF27A6-E193-404B-B826-21C439EC7D7C}" type="presParOf" srcId="{2726F63E-E38A-4664-951E-038CEF838125}" destId="{764BE344-9E38-4AC1-8653-40012BD49435}" srcOrd="5" destOrd="0" presId="urn:microsoft.com/office/officeart/2008/layout/VerticalCurvedList"/>
    <dgm:cxn modelId="{5D490377-92BB-4BDF-9BE1-1ACD336B74BB}" type="presParOf" srcId="{2726F63E-E38A-4664-951E-038CEF838125}" destId="{392CAAA6-4042-4A96-A41E-AA3AE326F667}" srcOrd="6" destOrd="0" presId="urn:microsoft.com/office/officeart/2008/layout/VerticalCurvedList"/>
    <dgm:cxn modelId="{E3CF8D21-1A98-4576-B20B-B50BFBB604F8}" type="presParOf" srcId="{392CAAA6-4042-4A96-A41E-AA3AE326F667}" destId="{56BA6E40-53C4-4F97-814F-18CE4ACA74F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0B12E-DDCC-4790-AF56-3EB862E826D7}">
      <dsp:nvSpPr>
        <dsp:cNvPr id="0" name=""/>
        <dsp:cNvSpPr/>
      </dsp:nvSpPr>
      <dsp:spPr>
        <a:xfrm>
          <a:off x="327461" y="3088"/>
          <a:ext cx="2118377" cy="1459562"/>
        </a:xfrm>
        <a:prstGeom prst="roundRect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EB4061-6F60-459A-AE87-72DC22E5571C}">
      <dsp:nvSpPr>
        <dsp:cNvPr id="0" name=""/>
        <dsp:cNvSpPr/>
      </dsp:nvSpPr>
      <dsp:spPr>
        <a:xfrm>
          <a:off x="199913" y="1462650"/>
          <a:ext cx="2373472" cy="785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информационных интерактивных панелей </a:t>
          </a:r>
          <a:endParaRPr lang="ru-RU" sz="1800" b="1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9913" y="1462650"/>
        <a:ext cx="2373472" cy="785918"/>
      </dsp:txXfrm>
    </dsp:sp>
    <dsp:sp modelId="{FDDEA06E-8BB8-4884-9675-945308F9EEBC}">
      <dsp:nvSpPr>
        <dsp:cNvPr id="0" name=""/>
        <dsp:cNvSpPr/>
      </dsp:nvSpPr>
      <dsp:spPr>
        <a:xfrm>
          <a:off x="2903275" y="3088"/>
          <a:ext cx="2118377" cy="1459562"/>
        </a:xfrm>
        <a:prstGeom prst="roundRect">
          <a:avLst/>
        </a:prstGeom>
        <a:blipFill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C50DA0A-7C7B-4EC7-914F-43245D3E85C7}">
      <dsp:nvSpPr>
        <dsp:cNvPr id="0" name=""/>
        <dsp:cNvSpPr/>
      </dsp:nvSpPr>
      <dsp:spPr>
        <a:xfrm>
          <a:off x="2785313" y="1462650"/>
          <a:ext cx="2354301" cy="785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8255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информационных стендов</a:t>
          </a:r>
          <a:endParaRPr lang="ru-RU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85313" y="1462650"/>
        <a:ext cx="2354301" cy="785918"/>
      </dsp:txXfrm>
    </dsp:sp>
    <dsp:sp modelId="{EE3660E0-B557-4108-865D-B261443F5955}">
      <dsp:nvSpPr>
        <dsp:cNvPr id="0" name=""/>
        <dsp:cNvSpPr/>
      </dsp:nvSpPr>
      <dsp:spPr>
        <a:xfrm>
          <a:off x="5469503" y="3088"/>
          <a:ext cx="2118377" cy="1459562"/>
        </a:xfrm>
        <a:prstGeom prst="roundRect">
          <a:avLst/>
        </a:prstGeom>
        <a:blipFill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9C38B4-0908-4F13-A402-FAE8F57566DF}">
      <dsp:nvSpPr>
        <dsp:cNvPr id="0" name=""/>
        <dsp:cNvSpPr/>
      </dsp:nvSpPr>
      <dsp:spPr>
        <a:xfrm>
          <a:off x="5351541" y="1462650"/>
          <a:ext cx="2354301" cy="785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средств телекоммуникационной связи</a:t>
          </a:r>
          <a:endParaRPr lang="ru-RU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51541" y="1462650"/>
        <a:ext cx="2354301" cy="785918"/>
      </dsp:txXfrm>
    </dsp:sp>
    <dsp:sp modelId="{EF641F23-CBA7-46F0-95BE-40931CC85395}">
      <dsp:nvSpPr>
        <dsp:cNvPr id="0" name=""/>
        <dsp:cNvSpPr/>
      </dsp:nvSpPr>
      <dsp:spPr>
        <a:xfrm>
          <a:off x="1640095" y="2460406"/>
          <a:ext cx="2118377" cy="1459562"/>
        </a:xfrm>
        <a:prstGeom prst="roundRect">
          <a:avLst/>
        </a:prstGeom>
        <a:blipFill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E9C578-9FCC-4431-8E3E-E2051A9E56BA}">
      <dsp:nvSpPr>
        <dsp:cNvPr id="0" name=""/>
        <dsp:cNvSpPr/>
      </dsp:nvSpPr>
      <dsp:spPr>
        <a:xfrm>
          <a:off x="1640095" y="3919969"/>
          <a:ext cx="2118377" cy="785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представителей СМО</a:t>
          </a:r>
          <a:endParaRPr lang="ru-RU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40095" y="3919969"/>
        <a:ext cx="2118377" cy="785918"/>
      </dsp:txXfrm>
    </dsp:sp>
    <dsp:sp modelId="{72EB5EC5-5685-401B-8F0B-EB35D62F3271}">
      <dsp:nvSpPr>
        <dsp:cNvPr id="0" name=""/>
        <dsp:cNvSpPr/>
      </dsp:nvSpPr>
      <dsp:spPr>
        <a:xfrm>
          <a:off x="4058841" y="2460406"/>
          <a:ext cx="2118377" cy="1459562"/>
        </a:xfrm>
        <a:prstGeom prst="roundRect">
          <a:avLst/>
        </a:prstGeom>
        <a:blipFill>
          <a:blip xmlns:r="http://schemas.openxmlformats.org/officeDocument/2006/relationships" r:embed="rId5"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FFFB84-7716-44A9-87FD-6755CED214F3}">
      <dsp:nvSpPr>
        <dsp:cNvPr id="0" name=""/>
        <dsp:cNvSpPr/>
      </dsp:nvSpPr>
      <dsp:spPr>
        <a:xfrm>
          <a:off x="3970399" y="3919969"/>
          <a:ext cx="2295262" cy="785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информационных материалов</a:t>
          </a:r>
          <a:endParaRPr lang="ru-RU" sz="18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70399" y="3919969"/>
        <a:ext cx="2295262" cy="7859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0420A-251C-4486-BDC2-D440E7C74627}">
      <dsp:nvSpPr>
        <dsp:cNvPr id="0" name=""/>
        <dsp:cNvSpPr/>
      </dsp:nvSpPr>
      <dsp:spPr>
        <a:xfrm>
          <a:off x="-5667220" y="-867666"/>
          <a:ext cx="6748508" cy="6748508"/>
        </a:xfrm>
        <a:prstGeom prst="blockArc">
          <a:avLst>
            <a:gd name="adj1" fmla="val 18900000"/>
            <a:gd name="adj2" fmla="val 2700000"/>
            <a:gd name="adj3" fmla="val 32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CD6A0-94CB-489D-ADCB-CD62AE747666}">
      <dsp:nvSpPr>
        <dsp:cNvPr id="0" name=""/>
        <dsp:cNvSpPr/>
      </dsp:nvSpPr>
      <dsp:spPr>
        <a:xfrm>
          <a:off x="695828" y="432050"/>
          <a:ext cx="8329118" cy="1141169"/>
        </a:xfrm>
        <a:prstGeom prst="rect">
          <a:avLst/>
        </a:prstGeom>
        <a:noFill/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95842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100% охват медицинских организаций, участвующих в создании «Новой модели медицинской организации, оказывающих первичную медико-санитарную помощь» в 2019 году, каналами постоянной связи застрахованных лиц со страховыми представителями СМО</a:t>
          </a:r>
          <a:endParaRPr lang="ru-RU" sz="1800" b="1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5828" y="432050"/>
        <a:ext cx="8329118" cy="1141169"/>
      </dsp:txXfrm>
    </dsp:sp>
    <dsp:sp modelId="{B60A56A6-45AC-4479-9020-B2734FDAA2A7}">
      <dsp:nvSpPr>
        <dsp:cNvPr id="0" name=""/>
        <dsp:cNvSpPr/>
      </dsp:nvSpPr>
      <dsp:spPr>
        <a:xfrm>
          <a:off x="69181" y="375988"/>
          <a:ext cx="1253294" cy="12532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B8B4E-0B2C-4D80-A9B0-AD9511E4B077}">
      <dsp:nvSpPr>
        <dsp:cNvPr id="0" name=""/>
        <dsp:cNvSpPr/>
      </dsp:nvSpPr>
      <dsp:spPr>
        <a:xfrm>
          <a:off x="1060286" y="1872210"/>
          <a:ext cx="7964660" cy="1268754"/>
        </a:xfrm>
        <a:prstGeom prst="rect">
          <a:avLst/>
        </a:prstGeom>
        <a:noFill/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9584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 конца 2019 года медицинские организации, расположенные в отдаленных муниципальных районах края, каналами постоянной связи застрахованных лиц со страховыми представителями</a:t>
          </a:r>
          <a:endParaRPr lang="ru-RU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60286" y="1872210"/>
        <a:ext cx="7964660" cy="1268754"/>
      </dsp:txXfrm>
    </dsp:sp>
    <dsp:sp modelId="{473D6548-EBA4-4B87-84DE-3D97A0DC8DF0}">
      <dsp:nvSpPr>
        <dsp:cNvPr id="0" name=""/>
        <dsp:cNvSpPr/>
      </dsp:nvSpPr>
      <dsp:spPr>
        <a:xfrm>
          <a:off x="433639" y="1879941"/>
          <a:ext cx="1253294" cy="12532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BE344-9E38-4AC1-8653-40012BD49435}">
      <dsp:nvSpPr>
        <dsp:cNvPr id="0" name=""/>
        <dsp:cNvSpPr/>
      </dsp:nvSpPr>
      <dsp:spPr>
        <a:xfrm>
          <a:off x="695828" y="3456384"/>
          <a:ext cx="8329118" cy="1108312"/>
        </a:xfrm>
        <a:prstGeom prst="rect">
          <a:avLst/>
        </a:prstGeom>
        <a:noFill/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9584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тестовый контроль прямой связи застрахованных лиц со страховыми представителями СМО с последующим анализом действий оператора Контакт-центра в сфере ОМС на территории Хабаровского края и обучением</a:t>
          </a:r>
          <a:endParaRPr lang="ru-RU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5828" y="3456384"/>
        <a:ext cx="8329118" cy="1108312"/>
      </dsp:txXfrm>
    </dsp:sp>
    <dsp:sp modelId="{56BA6E40-53C4-4F97-814F-18CE4ACA74FC}">
      <dsp:nvSpPr>
        <dsp:cNvPr id="0" name=""/>
        <dsp:cNvSpPr/>
      </dsp:nvSpPr>
      <dsp:spPr>
        <a:xfrm>
          <a:off x="69181" y="3383893"/>
          <a:ext cx="1253294" cy="12532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AC31E-FD50-4ACF-AF48-C04E60A6DC5E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C0467-EECC-44D1-8249-F21F41951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306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27AF0-6E39-47B8-B343-4CDB24BB71E5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78BB1-E325-4C72-8C99-98EC69617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751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78BB1-E325-4C72-8C99-98EC69617E4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070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78BB1-E325-4C72-8C99-98EC69617E4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43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78BB1-E325-4C72-8C99-98EC69617E4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43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78BB1-E325-4C72-8C99-98EC69617E4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43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78BB1-E325-4C72-8C99-98EC69617E4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43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78BB1-E325-4C72-8C99-98EC69617E4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43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78BB1-E325-4C72-8C99-98EC69617E4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43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78BB1-E325-4C72-8C99-98EC69617E4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362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EFD0-8889-40E4-AA80-DE43C9BCEA3E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74BF-7C88-46E8-9639-6E96E699A09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EFD0-8889-40E4-AA80-DE43C9BCEA3E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74BF-7C88-46E8-9639-6E96E699A0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EFD0-8889-40E4-AA80-DE43C9BCEA3E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74BF-7C88-46E8-9639-6E96E699A0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EFD0-8889-40E4-AA80-DE43C9BCEA3E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74BF-7C88-46E8-9639-6E96E699A0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EFD0-8889-40E4-AA80-DE43C9BCEA3E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74BF-7C88-46E8-9639-6E96E699A09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EFD0-8889-40E4-AA80-DE43C9BCEA3E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74BF-7C88-46E8-9639-6E96E699A0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EFD0-8889-40E4-AA80-DE43C9BCEA3E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74BF-7C88-46E8-9639-6E96E699A0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EFD0-8889-40E4-AA80-DE43C9BCEA3E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74BF-7C88-46E8-9639-6E96E699A0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EFD0-8889-40E4-AA80-DE43C9BCEA3E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74BF-7C88-46E8-9639-6E96E699A0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EFD0-8889-40E4-AA80-DE43C9BCEA3E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74BF-7C88-46E8-9639-6E96E699A0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EFD0-8889-40E4-AA80-DE43C9BCEA3E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F2A74BF-7C88-46E8-9639-6E96E699A09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B4EFD0-8889-40E4-AA80-DE43C9BCEA3E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2A74BF-7C88-46E8-9639-6E96E699A09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3096344"/>
          </a:xfrm>
          <a:solidFill>
            <a:srgbClr val="062846"/>
          </a:solidFill>
        </p:spPr>
        <p:txBody>
          <a:bodyPr anchor="ctr">
            <a:noAutofit/>
          </a:bodyPr>
          <a:lstStyle/>
          <a:p>
            <a:pPr marL="355600" algn="ctr">
              <a:lnSpc>
                <a:spcPts val="2900"/>
              </a:lnSpc>
            </a:pPr>
            <a:r>
              <a:rPr lang="ru-RU" sz="3600" dirty="0">
                <a:solidFill>
                  <a:schemeClr val="tx1"/>
                </a:solidFill>
                <a:effectLst/>
              </a:rPr>
              <a:t>Об исполнении целевого показателя регионального проекта «Развитие системы оказания первичной медико-санитарной помощи» на территории Хабаровского 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края по </a:t>
            </a:r>
            <a:r>
              <a:rPr lang="ru-RU" sz="3600" dirty="0">
                <a:solidFill>
                  <a:schemeClr val="tx1"/>
                </a:solidFill>
                <a:effectLst/>
              </a:rPr>
              <a:t>организации каналов постоянной связи застрахованных лиц со страховыми представителями страховых медицинских 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организаций</a:t>
            </a:r>
            <a:endParaRPr lang="ru-RU" sz="35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797152"/>
            <a:ext cx="8424936" cy="1728192"/>
          </a:xfrm>
        </p:spPr>
        <p:txBody>
          <a:bodyPr>
            <a:normAutofit fontScale="92500" lnSpcReduction="20000"/>
          </a:bodyPr>
          <a:lstStyle/>
          <a:p>
            <a:pPr algn="l"/>
            <a:endParaRPr lang="ru-RU" dirty="0" smtClean="0"/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отдела организации ОМС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ХКФОМС </a:t>
            </a:r>
          </a:p>
          <a:p>
            <a:pPr algn="ctr"/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Бондарь Ирина Михайловна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 июня 2019 г.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udrik\Desktop\log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7143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9871" y="188640"/>
            <a:ext cx="7998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Координационный совет по организации защиты прав застрахованных лиц при предоставлении медицинской помощи и реализации законодательства в сфере обязательного медицинского страхования на территории Хабаровского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края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83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871" y="198512"/>
            <a:ext cx="9094129" cy="1008112"/>
          </a:xfrm>
        </p:spPr>
        <p:txBody>
          <a:bodyPr>
            <a:noAutofit/>
          </a:bodyPr>
          <a:lstStyle/>
          <a:p>
            <a:pPr marL="355600" algn="ctr">
              <a:lnSpc>
                <a:spcPts val="2800"/>
              </a:lnSpc>
            </a:pPr>
            <a:r>
              <a:rPr lang="ru-RU" sz="3200" b="1" dirty="0" smtClean="0">
                <a:solidFill>
                  <a:srgbClr val="07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Правил обязательного медицинского страхования (п. 231)</a:t>
            </a:r>
            <a:endParaRPr lang="ru-RU" sz="3200" b="1" dirty="0">
              <a:solidFill>
                <a:srgbClr val="07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680520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ru-RU" sz="3200" dirty="0" smtClean="0"/>
          </a:p>
          <a:p>
            <a:pPr marL="0" indent="0">
              <a:buNone/>
              <a:defRPr/>
            </a:pPr>
            <a:endParaRPr lang="ru-RU" sz="3200" dirty="0" smtClean="0"/>
          </a:p>
          <a:p>
            <a:pPr marL="0" indent="0" algn="ctr">
              <a:buNone/>
              <a:defRPr/>
            </a:pPr>
            <a:endParaRPr lang="ru-RU" sz="3200" dirty="0" smtClean="0"/>
          </a:p>
        </p:txBody>
      </p:sp>
      <p:pic>
        <p:nvPicPr>
          <p:cNvPr id="7" name="Picture 2" descr="C:\Users\Kudrik\Desktop\log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1" y="13370"/>
            <a:ext cx="7143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196752"/>
            <a:ext cx="9144000" cy="892552"/>
          </a:xfrm>
          <a:prstGeom prst="rect">
            <a:avLst/>
          </a:prstGeom>
          <a:solidFill>
            <a:srgbClr val="072E5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организации предоставляют СМО доступное для пациентов место для размещения</a:t>
            </a:r>
            <a:endParaRPr lang="ru-RU" sz="2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4624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Координационный совет по защите прав застрахованных</a:t>
            </a:r>
            <a:endParaRPr lang="ru-RU" sz="14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24388163"/>
              </p:ext>
            </p:extLst>
          </p:nvPr>
        </p:nvGraphicFramePr>
        <p:xfrm>
          <a:off x="251520" y="2123672"/>
          <a:ext cx="7905757" cy="4708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1503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286" y="548680"/>
            <a:ext cx="9094129" cy="1154125"/>
          </a:xfrm>
        </p:spPr>
        <p:txBody>
          <a:bodyPr>
            <a:noAutofit/>
          </a:bodyPr>
          <a:lstStyle/>
          <a:p>
            <a:pPr marL="355600" algn="ctr">
              <a:lnSpc>
                <a:spcPts val="2800"/>
              </a:lnSpc>
            </a:pPr>
            <a:r>
              <a:rPr lang="ru-RU" sz="3200" b="1" dirty="0" smtClean="0">
                <a:solidFill>
                  <a:srgbClr val="07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«Создание новой модели медицинской организации, оказывающих первичную медико-санитарную помощь»</a:t>
            </a:r>
            <a:endParaRPr lang="ru-RU" sz="3200" b="1" dirty="0">
              <a:solidFill>
                <a:srgbClr val="07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680520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ru-RU" sz="3200" dirty="0" smtClean="0"/>
          </a:p>
          <a:p>
            <a:pPr marL="0" indent="0">
              <a:buNone/>
              <a:defRPr/>
            </a:pPr>
            <a:endParaRPr lang="ru-RU" sz="3200" dirty="0" smtClean="0"/>
          </a:p>
          <a:p>
            <a:pPr marL="0" indent="0" algn="ctr">
              <a:buNone/>
              <a:defRPr/>
            </a:pPr>
            <a:endParaRPr lang="ru-RU" sz="3200" dirty="0" smtClean="0"/>
          </a:p>
        </p:txBody>
      </p:sp>
      <p:pic>
        <p:nvPicPr>
          <p:cNvPr id="7" name="Picture 2" descr="C:\Users\Kudrik\Desktop\log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1" y="13370"/>
            <a:ext cx="7143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1560" y="44624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Координационный совет по защите прав застрахованных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362" y="1697135"/>
            <a:ext cx="4139952" cy="27599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581128"/>
            <a:ext cx="3348596" cy="19138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3443527" cy="490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5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778" y="461045"/>
            <a:ext cx="9094129" cy="1008112"/>
          </a:xfrm>
        </p:spPr>
        <p:txBody>
          <a:bodyPr>
            <a:noAutofit/>
          </a:bodyPr>
          <a:lstStyle/>
          <a:p>
            <a:pPr marL="355600" algn="ctr">
              <a:lnSpc>
                <a:spcPts val="2800"/>
              </a:lnSpc>
            </a:pPr>
            <a:r>
              <a:rPr lang="ru-RU" sz="3200" b="1" dirty="0" smtClean="0">
                <a:solidFill>
                  <a:srgbClr val="07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«Развитие системы оказания первичной медико-санитарной помощи»</a:t>
            </a:r>
            <a:endParaRPr lang="ru-RU" sz="3200" b="1" dirty="0">
              <a:solidFill>
                <a:srgbClr val="07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Kudrik\Desktop\log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1" y="13370"/>
            <a:ext cx="7143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556792"/>
            <a:ext cx="9144000" cy="492443"/>
          </a:xfrm>
          <a:prstGeom prst="rect">
            <a:avLst/>
          </a:prstGeom>
          <a:solidFill>
            <a:srgbClr val="072E5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федерального проекта</a:t>
            </a:r>
            <a:endParaRPr lang="ru-RU" sz="2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4624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Координационный совет по защите прав застрахованных</a:t>
            </a:r>
            <a:endParaRPr lang="ru-RU" sz="1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239906"/>
              </p:ext>
            </p:extLst>
          </p:nvPr>
        </p:nvGraphicFramePr>
        <p:xfrm>
          <a:off x="27058" y="2060848"/>
          <a:ext cx="9116943" cy="45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0458"/>
                <a:gridCol w="900881"/>
                <a:gridCol w="884486"/>
                <a:gridCol w="883794"/>
                <a:gridCol w="589888"/>
                <a:gridCol w="589888"/>
                <a:gridCol w="589888"/>
                <a:gridCol w="589888"/>
                <a:gridCol w="596821"/>
                <a:gridCol w="596821"/>
                <a:gridCol w="64130"/>
              </a:tblGrid>
              <a:tr h="146120"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490" marR="1249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показателя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490" marR="12490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490" marR="1249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Период,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490" marR="124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1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490" marR="1249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490" marR="1249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490" marR="1249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490" marR="1249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490" marR="1249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490" marR="1249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021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490" marR="124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490" marR="1249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785284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Доля медицинских организаций, оказывающих в рамках ОМС первичную медико-санитарную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помощь, на базе которых функционируют каналы связи граждан со страховыми представителями страховых медицинских организаций (пост  страхового представителя, телефон, терминал для связи со страховым представителем),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490" marR="124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дополнительный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490" marR="124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490" marR="124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31.12.2017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490" marR="124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30,7</a:t>
                      </a:r>
                      <a:endParaRPr lang="ru-RU" sz="1400" b="1" dirty="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490" marR="124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47,8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490" marR="124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55,0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490" marR="124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60,9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490" marR="124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490" marR="124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72,9</a:t>
                      </a:r>
                      <a:endParaRPr lang="ru-RU" sz="1400" b="1" dirty="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490" marR="1249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84024">
                <a:tc gridSpan="10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490" marR="1249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490" marR="1249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490" marR="1249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490" marR="1249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490" marR="1249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490" marR="1249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490" marR="1249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490" marR="1249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490" marR="1249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490" marR="1249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02284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Доля медицинских организаций, оказывающих в рамках ОМС первичную медико-санитарную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помощь, на базе которых функционируют каналы связи граждан со страховыми представителями страховых медицинских организаций (пост  страхового представителя, телефон, терминал для связи со страховым представителем),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490" marR="124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490" marR="124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490" marR="124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31.12.2017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490" marR="124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RU" sz="1400" b="1" dirty="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490" marR="124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490" marR="124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490" marR="124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490" marR="124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490" marR="124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54,9</a:t>
                      </a:r>
                      <a:endParaRPr lang="ru-RU" sz="1400" b="1" dirty="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490" marR="1249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3778" y="4405741"/>
            <a:ext cx="9144000" cy="492443"/>
          </a:xfrm>
          <a:prstGeom prst="rect">
            <a:avLst/>
          </a:prstGeom>
          <a:solidFill>
            <a:srgbClr val="072E5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регионального проекта</a:t>
            </a:r>
            <a:endParaRPr lang="ru-RU" sz="2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76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871" y="198512"/>
            <a:ext cx="9094129" cy="1008112"/>
          </a:xfrm>
        </p:spPr>
        <p:txBody>
          <a:bodyPr>
            <a:noAutofit/>
          </a:bodyPr>
          <a:lstStyle/>
          <a:p>
            <a:pPr marL="355600" algn="ctr">
              <a:lnSpc>
                <a:spcPts val="2800"/>
              </a:lnSpc>
            </a:pPr>
            <a:r>
              <a:rPr lang="ru-RU" sz="3200" b="1" dirty="0" smtClean="0">
                <a:solidFill>
                  <a:srgbClr val="07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постоянных каналов связи застрахованных со СМО</a:t>
            </a:r>
            <a:endParaRPr lang="ru-RU" sz="3200" b="1" dirty="0">
              <a:solidFill>
                <a:srgbClr val="07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680520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ru-RU" sz="3200" dirty="0" smtClean="0"/>
          </a:p>
          <a:p>
            <a:pPr marL="0" indent="0">
              <a:buNone/>
              <a:defRPr/>
            </a:pPr>
            <a:endParaRPr lang="ru-RU" sz="3200" dirty="0" smtClean="0"/>
          </a:p>
          <a:p>
            <a:pPr marL="0" indent="0" algn="ctr">
              <a:buNone/>
              <a:defRPr/>
            </a:pPr>
            <a:endParaRPr lang="ru-RU" sz="3200" dirty="0" smtClean="0"/>
          </a:p>
        </p:txBody>
      </p:sp>
      <p:pic>
        <p:nvPicPr>
          <p:cNvPr id="7" name="Picture 2" descr="C:\Users\Kudrik\Desktop\log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1" y="13370"/>
            <a:ext cx="7143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196752"/>
            <a:ext cx="9144000" cy="892552"/>
          </a:xfrm>
          <a:prstGeom prst="rect">
            <a:avLst/>
          </a:prstGeom>
          <a:solidFill>
            <a:srgbClr val="072E5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8 поликлиниках г. Хабаровска</a:t>
            </a:r>
            <a:r>
              <a:rPr lang="ru-RU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7 </a:t>
            </a:r>
            <a:r>
              <a:rPr lang="ru-RU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муниципальных районов края, 3 МО г. Комсомольска-на-Амуре </a:t>
            </a:r>
            <a:endParaRPr lang="ru-RU" sz="2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4624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Координационный совет по защите прав застрахованных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9870" y="2677786"/>
            <a:ext cx="3658034" cy="40324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2677786"/>
            <a:ext cx="2655912" cy="40324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660232" y="2677786"/>
            <a:ext cx="2367880" cy="40324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23928" y="2766115"/>
            <a:ext cx="2480084" cy="646331"/>
          </a:xfrm>
          <a:prstGeom prst="rect">
            <a:avLst/>
          </a:prstGeom>
          <a:noFill/>
          <a:ln w="158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пост страхового представителя СМО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2240" y="2904614"/>
            <a:ext cx="2192052" cy="369332"/>
          </a:xfrm>
          <a:prstGeom prst="rect">
            <a:avLst/>
          </a:prstGeom>
          <a:noFill/>
          <a:ln w="158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Планшеты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3690" y="2838123"/>
            <a:ext cx="3266181" cy="369332"/>
          </a:xfrm>
          <a:prstGeom prst="rect">
            <a:avLst/>
          </a:prstGeom>
          <a:noFill/>
          <a:ln w="158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телефоны прямой линии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3691" y="3273946"/>
            <a:ext cx="32661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КГБУЗ «Амурская ЦРБ»;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КГБУЗ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Ванинская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ЦРБ»;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КГБУЗ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«Комсомольская МБ»;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КГБУЗ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«НЦРБ»;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КГБУЗ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«Советско-Гаванская РБ»;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КГБУЗ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«Солнечная РБ»;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КГБУЗ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«ГБ №2»;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КГБУЗ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«ГБ № 7»;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КГБУЗ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«ГКБ №10»;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КГБУЗ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«ГКП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№ 3»;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КГБУЗ «ГП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7»;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КГБУЗ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«ДГКП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3»</a:t>
            </a:r>
          </a:p>
          <a:p>
            <a:pPr marL="285750" indent="-285750">
              <a:buFontTx/>
              <a:buChar char="-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3928" y="3558203"/>
            <a:ext cx="24800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КГБУЗ «Хабаровская РБ»;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КГБУЗ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«КДЦ»;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КГБУЗ «ГП №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11»;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КГБУЗ «ГП № 16»</a:t>
            </a:r>
          </a:p>
          <a:p>
            <a:pPr marL="285750" indent="-285750">
              <a:buFontTx/>
              <a:buChar char="-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3558203"/>
            <a:ext cx="2016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КГБУЗ «Городская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больница №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3»;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КГБУЗ ДГКБ № 9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80112" y="2078493"/>
            <a:ext cx="2880320" cy="584775"/>
          </a:xfrm>
          <a:prstGeom prst="rect">
            <a:avLst/>
          </a:prstGeom>
          <a:solidFill>
            <a:srgbClr val="6471E8"/>
          </a:solidFill>
          <a:ln w="158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целевой показатель 30,7%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544" y="2086319"/>
            <a:ext cx="4248472" cy="584775"/>
          </a:xfrm>
          <a:prstGeom prst="rect">
            <a:avLst/>
          </a:prstGeom>
          <a:solidFill>
            <a:srgbClr val="6471E8"/>
          </a:solidFill>
          <a:ln w="158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МО, обеспеченных постоянными каналами связи со СМО 23,3%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83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286" y="548680"/>
            <a:ext cx="9094129" cy="1154125"/>
          </a:xfrm>
        </p:spPr>
        <p:txBody>
          <a:bodyPr>
            <a:noAutofit/>
          </a:bodyPr>
          <a:lstStyle/>
          <a:p>
            <a:pPr marL="355600" algn="ctr">
              <a:lnSpc>
                <a:spcPts val="2800"/>
              </a:lnSpc>
            </a:pPr>
            <a:r>
              <a:rPr lang="ru-RU" sz="3200" b="1" dirty="0" smtClean="0">
                <a:solidFill>
                  <a:srgbClr val="07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«Создание новой модели медицинской организации, оказывающих первичную медико-санитарную помощь»</a:t>
            </a:r>
            <a:endParaRPr lang="ru-RU" sz="3200" b="1" dirty="0">
              <a:solidFill>
                <a:srgbClr val="07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680520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ru-RU" sz="3200" dirty="0" smtClean="0"/>
          </a:p>
          <a:p>
            <a:pPr marL="0" indent="0">
              <a:buNone/>
              <a:defRPr/>
            </a:pPr>
            <a:endParaRPr lang="ru-RU" sz="3200" dirty="0" smtClean="0"/>
          </a:p>
          <a:p>
            <a:pPr marL="0" indent="0" algn="ctr">
              <a:buNone/>
              <a:defRPr/>
            </a:pPr>
            <a:endParaRPr lang="ru-RU" sz="3200" dirty="0" smtClean="0"/>
          </a:p>
        </p:txBody>
      </p:sp>
      <p:pic>
        <p:nvPicPr>
          <p:cNvPr id="7" name="Picture 2" descr="C:\Users\Kudrik\Desktop\log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1" y="13370"/>
            <a:ext cx="7143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687872"/>
            <a:ext cx="9144000" cy="892552"/>
          </a:xfrm>
          <a:prstGeom prst="rect">
            <a:avLst/>
          </a:prstGeom>
          <a:solidFill>
            <a:srgbClr val="072E5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медицинских организаций (9 структурных подразделений) обеспечены каналами постоянной связи (40,9%)</a:t>
            </a:r>
            <a:endParaRPr lang="ru-RU" sz="2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4624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Координационный совет по защите прав застрахованных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85" y="2996952"/>
            <a:ext cx="4416462" cy="30400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580424"/>
            <a:ext cx="2790222" cy="408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0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734508"/>
            <a:ext cx="9094129" cy="650069"/>
          </a:xfrm>
        </p:spPr>
        <p:txBody>
          <a:bodyPr>
            <a:noAutofit/>
          </a:bodyPr>
          <a:lstStyle/>
          <a:p>
            <a:pPr marL="355600" algn="ctr">
              <a:lnSpc>
                <a:spcPts val="2800"/>
              </a:lnSpc>
            </a:pPr>
            <a:r>
              <a:rPr lang="ru-RU" sz="3200" b="1" dirty="0" smtClean="0">
                <a:solidFill>
                  <a:srgbClr val="07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Координационного </a:t>
            </a:r>
            <a:r>
              <a:rPr lang="ru-RU" sz="3200" b="1" smtClean="0">
                <a:solidFill>
                  <a:srgbClr val="07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совета </a:t>
            </a:r>
            <a:br>
              <a:rPr lang="ru-RU" sz="3200" b="1" smtClean="0">
                <a:solidFill>
                  <a:srgbClr val="072E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smtClean="0">
                <a:solidFill>
                  <a:srgbClr val="07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3200" b="1" dirty="0" smtClean="0">
                <a:solidFill>
                  <a:srgbClr val="07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июня 2019 года</a:t>
            </a:r>
            <a:endParaRPr lang="ru-RU" sz="3200" b="1" dirty="0">
              <a:solidFill>
                <a:srgbClr val="07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Kudrik\Desktop\log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1" y="13370"/>
            <a:ext cx="7143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412776"/>
            <a:ext cx="9144000" cy="492443"/>
          </a:xfrm>
          <a:prstGeom prst="rect">
            <a:avLst/>
          </a:prstGeom>
          <a:solidFill>
            <a:srgbClr val="072E5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Руководителям СМО обеспечить:</a:t>
            </a:r>
            <a:endParaRPr lang="ru-RU" sz="2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4624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Координационный совет по защите прав застрахованных</a:t>
            </a:r>
            <a:endParaRPr lang="ru-RU" sz="1400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758974952"/>
              </p:ext>
            </p:extLst>
          </p:nvPr>
        </p:nvGraphicFramePr>
        <p:xfrm>
          <a:off x="49871" y="1844824"/>
          <a:ext cx="9094129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3284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udrik\Desktop\log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7143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7016" y="2564904"/>
            <a:ext cx="81535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44624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Координационный совет по защите прав застрахованных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306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6107</TotalTime>
  <Words>555</Words>
  <Application>Microsoft Office PowerPoint</Application>
  <PresentationFormat>Экран (4:3)</PresentationFormat>
  <Paragraphs>108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Об исполнении целевого показателя регионального проекта «Развитие системы оказания первичной медико-санитарной помощи» на территории Хабаровского края по организации каналов постоянной связи застрахованных лиц со страховыми представителями страховых медицинских организаций</vt:lpstr>
      <vt:lpstr>Требования Правил обязательного медицинского страхования (п. 231)</vt:lpstr>
      <vt:lpstr>«Создание новой модели медицинской организации, оказывающих первичную медико-санитарную помощь»</vt:lpstr>
      <vt:lpstr>«Развитие системы оказания первичной медико-санитарной помощи»</vt:lpstr>
      <vt:lpstr>Размещение постоянных каналов связи застрахованных со СМО</vt:lpstr>
      <vt:lpstr>«Создание новой модели медицинской организации, оказывающих первичную медико-санитарную помощь»</vt:lpstr>
      <vt:lpstr>Решение Координационного совета  от 21 июня 2019 года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Приоритетные направления</dc:title>
  <dc:creator>Кудрик Надежда Георигиевна</dc:creator>
  <cp:lastModifiedBy>Волкова Елена Юрьевна</cp:lastModifiedBy>
  <cp:revision>646</cp:revision>
  <cp:lastPrinted>2017-12-21T00:55:06Z</cp:lastPrinted>
  <dcterms:created xsi:type="dcterms:W3CDTF">2015-02-24T05:05:54Z</dcterms:created>
  <dcterms:modified xsi:type="dcterms:W3CDTF">2019-06-21T01:23:46Z</dcterms:modified>
</cp:coreProperties>
</file>